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1"/>
  </p:notesMasterIdLst>
  <p:handoutMasterIdLst>
    <p:handoutMasterId r:id="rId22"/>
  </p:handoutMasterIdLst>
  <p:sldIdLst>
    <p:sldId id="285" r:id="rId6"/>
    <p:sldId id="257" r:id="rId7"/>
    <p:sldId id="360" r:id="rId8"/>
    <p:sldId id="256" r:id="rId9"/>
    <p:sldId id="260" r:id="rId10"/>
    <p:sldId id="312" r:id="rId11"/>
    <p:sldId id="313" r:id="rId12"/>
    <p:sldId id="314" r:id="rId13"/>
    <p:sldId id="288" r:id="rId14"/>
    <p:sldId id="261" r:id="rId15"/>
    <p:sldId id="295" r:id="rId16"/>
    <p:sldId id="298" r:id="rId17"/>
    <p:sldId id="306" r:id="rId18"/>
    <p:sldId id="292" r:id="rId19"/>
    <p:sldId id="268"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7F0CE-EC80-4722-B3EB-AD89F8DABC73}" v="3" dt="2023-06-05T13:28:08.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2" autoAdjust="0"/>
    <p:restoredTop sz="90120" autoAdjust="0"/>
  </p:normalViewPr>
  <p:slideViewPr>
    <p:cSldViewPr snapToGrid="0">
      <p:cViewPr varScale="1">
        <p:scale>
          <a:sx n="87" d="100"/>
          <a:sy n="87" d="100"/>
        </p:scale>
        <p:origin x="687"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6T14:42:33.536" v="1719" actId="113"/>
      <pc:docMkLst>
        <pc:docMk/>
      </pc:docMkLst>
      <pc:sldChg chg="ord">
        <pc:chgData name="Lou Blick" userId="a186491b-bfa1-48d3-978b-324531351867" providerId="ADAL" clId="{E0A7F0CE-EC80-4722-B3EB-AD89F8DABC73}" dt="2023-06-06T14:10:54.511" v="1501"/>
        <pc:sldMkLst>
          <pc:docMk/>
          <pc:sldMk cId="1076368552" sldId="257"/>
        </pc:sldMkLst>
      </pc:sldChg>
      <pc:sldChg chg="modSp mod">
        <pc:chgData name="Lou Blick" userId="a186491b-bfa1-48d3-978b-324531351867" providerId="ADAL" clId="{E0A7F0CE-EC80-4722-B3EB-AD89F8DABC73}" dt="2023-06-06T14:12:02.996" v="1510"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6T14:12:02.996" v="1510"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6T14:18:26.864" v="159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6T14:18:26.864" v="159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6T14:18:42.021" v="1597" actId="2696"/>
        <pc:sldMkLst>
          <pc:docMk/>
          <pc:sldMk cId="1775561433" sldId="300"/>
        </pc:sldMkLst>
        <pc:spChg chg="mod">
          <ac:chgData name="Lou Blick" userId="a186491b-bfa1-48d3-978b-324531351867" providerId="ADAL" clId="{E0A7F0CE-EC80-4722-B3EB-AD89F8DABC73}" dt="2023-06-06T14:16:18.213" v="1540"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6T14:42:33.536" v="1719" actId="113"/>
        <pc:sldMkLst>
          <pc:docMk/>
          <pc:sldMk cId="2188786625" sldId="360"/>
        </pc:sldMkLst>
        <pc:spChg chg="mod">
          <ac:chgData name="Lou Blick" userId="a186491b-bfa1-48d3-978b-324531351867" providerId="ADAL" clId="{E0A7F0CE-EC80-4722-B3EB-AD89F8DABC73}" dt="2023-06-06T14:40:27.269" v="1718" actId="113"/>
          <ac:spMkLst>
            <pc:docMk/>
            <pc:sldMk cId="2188786625" sldId="360"/>
            <ac:spMk id="4" creationId="{DC83957E-F060-4856-8FF7-361888EDAD3F}"/>
          </ac:spMkLst>
        </pc:spChg>
        <pc:spChg chg="mod">
          <ac:chgData name="Lou Blick" userId="a186491b-bfa1-48d3-978b-324531351867" providerId="ADAL" clId="{E0A7F0CE-EC80-4722-B3EB-AD89F8DABC73}" dt="2023-06-06T14:42:33.536" v="1719" actId="113"/>
          <ac:spMkLst>
            <pc:docMk/>
            <pc:sldMk cId="2188786625" sldId="360"/>
            <ac:spMk id="8" creationId="{216EF961-8DC2-4694-9929-CDBCF35F064A}"/>
          </ac:spMkLst>
        </pc:spChg>
        <pc:picChg chg="mod">
          <ac:chgData name="Lou Blick" userId="a186491b-bfa1-48d3-978b-324531351867" providerId="ADAL" clId="{E0A7F0CE-EC80-4722-B3EB-AD89F8DABC73}" dt="2023-06-06T14:31:47.441" v="1714" actId="14100"/>
          <ac:picMkLst>
            <pc:docMk/>
            <pc:sldMk cId="2188786625" sldId="360"/>
            <ac:picMk id="6" creationId="{D99596EA-7FC3-4724-8866-A83C2206B2E3}"/>
          </ac:picMkLst>
        </pc:pic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8-22T09:48:19.468" idx="2">
    <p:pos x="5717" y="1649"/>
    <p:text>Maybe insert notes for the speaker to explain the 2nd challenge : here to explain that the OS could know an "over" utilization due to hosted application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6/15/2023 10:24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6/15/2023 10:13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6/15/2023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Evolution towards containers</a:t>
            </a:r>
          </a:p>
          <a:p>
            <a:endParaRPr lang="en-US" dirty="0"/>
          </a:p>
          <a:p>
            <a:r>
              <a:rPr lang="en-US" b="1" dirty="0"/>
              <a:t>Physical</a:t>
            </a:r>
            <a:r>
              <a:rPr lang="en-US" dirty="0"/>
              <a:t>:</a:t>
            </a:r>
          </a:p>
          <a:p>
            <a:pPr marL="171450" indent="-171450">
              <a:buFontTx/>
              <a:buChar char="-"/>
            </a:pPr>
            <a:r>
              <a:rPr lang="en-US" dirty="0"/>
              <a:t>1 host for 1 app =&gt;</a:t>
            </a:r>
          </a:p>
          <a:p>
            <a:pPr marL="388712" lvl="1" indent="-171450">
              <a:buFontTx/>
              <a:buChar char="-"/>
            </a:pPr>
            <a:r>
              <a:rPr lang="en-US" dirty="0"/>
              <a:t>Good </a:t>
            </a:r>
            <a:r>
              <a:rPr lang="en-US" b="1" dirty="0"/>
              <a:t>isolation</a:t>
            </a:r>
          </a:p>
          <a:p>
            <a:pPr marL="388712" lvl="1" indent="-171450">
              <a:buFontTx/>
              <a:buChar char="-"/>
            </a:pPr>
            <a:r>
              <a:rPr lang="en-US" b="1" dirty="0"/>
              <a:t>Time to scale </a:t>
            </a:r>
            <a:r>
              <a:rPr lang="en-US" dirty="0"/>
              <a:t>= buy new machine</a:t>
            </a:r>
          </a:p>
          <a:p>
            <a:pPr marL="388712" lvl="1" indent="-171450">
              <a:buFontTx/>
              <a:buChar char="-"/>
            </a:pPr>
            <a:r>
              <a:rPr lang="en-US" dirty="0"/>
              <a:t>Bad resource </a:t>
            </a:r>
            <a:r>
              <a:rPr lang="en-US" b="1" dirty="0"/>
              <a:t>utilization</a:t>
            </a:r>
            <a:r>
              <a:rPr lang="en-US" dirty="0"/>
              <a:t> (machines sit there doing nothing)</a:t>
            </a:r>
          </a:p>
          <a:p>
            <a:pPr marL="171450" indent="-171450">
              <a:buFontTx/>
              <a:buChar char="-"/>
            </a:pPr>
            <a:endParaRPr lang="en-US" dirty="0"/>
          </a:p>
          <a:p>
            <a:r>
              <a:rPr lang="en-US" b="1" dirty="0"/>
              <a:t>VM:</a:t>
            </a:r>
            <a:endParaRPr lang="en-US" dirty="0"/>
          </a:p>
          <a:p>
            <a:pPr marL="171450" indent="-171450">
              <a:buFontTx/>
              <a:buChar char="-"/>
            </a:pPr>
            <a:r>
              <a:rPr lang="en-US" dirty="0"/>
              <a:t>1 VM for 1 app =&gt; </a:t>
            </a:r>
          </a:p>
          <a:p>
            <a:pPr marL="388712" lvl="1" indent="-171450">
              <a:buFontTx/>
              <a:buChar char="-"/>
            </a:pPr>
            <a:r>
              <a:rPr lang="en-US" dirty="0"/>
              <a:t>Better resource </a:t>
            </a:r>
            <a:r>
              <a:rPr lang="en-US" b="1" dirty="0"/>
              <a:t>utilization</a:t>
            </a:r>
          </a:p>
          <a:p>
            <a:pPr marL="388712" lvl="1" indent="-171450">
              <a:buFontTx/>
              <a:buChar char="-"/>
            </a:pPr>
            <a:r>
              <a:rPr lang="en-US" b="1" dirty="0"/>
              <a:t>Isolation</a:t>
            </a:r>
          </a:p>
          <a:p>
            <a:pPr marL="388712" lvl="1" indent="-171450">
              <a:buFontTx/>
              <a:buChar char="-"/>
            </a:pPr>
            <a:r>
              <a:rPr lang="en-US" b="1" dirty="0"/>
              <a:t>Portability </a:t>
            </a:r>
            <a:r>
              <a:rPr lang="en-US" b="0" dirty="0"/>
              <a:t>=&gt; duplicate VM</a:t>
            </a:r>
          </a:p>
          <a:p>
            <a:pPr marL="388712" lvl="1" indent="-171450">
              <a:buFontTx/>
              <a:buChar char="-"/>
            </a:pPr>
            <a:r>
              <a:rPr lang="en-US" b="1" dirty="0"/>
              <a:t>Dynamic scale out </a:t>
            </a:r>
          </a:p>
          <a:p>
            <a:pPr marL="171450" indent="-171450">
              <a:buFontTx/>
              <a:buChar char="-"/>
            </a:pPr>
            <a:endParaRPr lang="en-US" b="1" dirty="0"/>
          </a:p>
          <a:p>
            <a:pPr marL="0" indent="0">
              <a:buFontTx/>
              <a:buNone/>
            </a:pPr>
            <a:r>
              <a:rPr lang="en-US" b="1" dirty="0"/>
              <a:t>Container:</a:t>
            </a:r>
          </a:p>
          <a:p>
            <a:pPr marL="171450" indent="-171450">
              <a:buFontTx/>
              <a:buChar char="-"/>
            </a:pPr>
            <a:r>
              <a:rPr lang="en-US" b="0" dirty="0"/>
              <a:t>1 app for 1 container =&gt; </a:t>
            </a:r>
          </a:p>
          <a:p>
            <a:pPr marL="388712" lvl="1" indent="-171450">
              <a:buFontTx/>
              <a:buChar char="-"/>
            </a:pPr>
            <a:r>
              <a:rPr lang="en-US" b="0" dirty="0"/>
              <a:t>Better </a:t>
            </a:r>
            <a:r>
              <a:rPr lang="en-US" b="1" dirty="0"/>
              <a:t>utilization</a:t>
            </a:r>
            <a:r>
              <a:rPr lang="en-US" b="0" dirty="0"/>
              <a:t> =&gt; time to </a:t>
            </a:r>
            <a:r>
              <a:rPr lang="en-US" b="1" dirty="0"/>
              <a:t> scale out </a:t>
            </a:r>
            <a:endParaRPr lang="en-US" b="0" dirty="0"/>
          </a:p>
          <a:p>
            <a:pPr marL="388712" lvl="1" indent="-171450">
              <a:buFontTx/>
              <a:buChar char="-"/>
            </a:pPr>
            <a:r>
              <a:rPr lang="en-US" b="0" dirty="0"/>
              <a:t>Portability (reproductive configuration =&gt; </a:t>
            </a:r>
            <a:r>
              <a:rPr lang="en-US" sz="1050" b="1" dirty="0"/>
              <a:t>pet/cattle</a:t>
            </a:r>
            <a:r>
              <a:rPr lang="en-US" b="0" dirty="0"/>
              <a:t>),</a:t>
            </a:r>
          </a:p>
          <a:p>
            <a:pPr marL="388712" lvl="1" indent="-171450">
              <a:buFontTx/>
              <a:buChar char="-"/>
            </a:pPr>
            <a:r>
              <a:rPr lang="en-US" b="1" dirty="0"/>
              <a:t>Inner loop =&gt; </a:t>
            </a:r>
            <a:r>
              <a:rPr lang="en-US" b="0" dirty="0"/>
              <a:t>time to test decreases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Let’s describe Docker platform</a:t>
            </a:r>
            <a:r>
              <a:rPr lang="en-US" dirty="0"/>
              <a:t>: </a:t>
            </a:r>
          </a:p>
          <a:p>
            <a:endParaRPr lang="en-US" dirty="0"/>
          </a:p>
          <a:p>
            <a:r>
              <a:rPr lang="en-US" dirty="0"/>
              <a:t>Docker =&gt; </a:t>
            </a:r>
            <a:r>
              <a:rPr lang="en-US" b="1" dirty="0"/>
              <a:t>industry standard</a:t>
            </a:r>
          </a:p>
          <a:p>
            <a:endParaRPr lang="en-US" dirty="0"/>
          </a:p>
          <a:p>
            <a:r>
              <a:rPr lang="en-US" b="1" dirty="0"/>
              <a:t>Engine </a:t>
            </a:r>
            <a:r>
              <a:rPr lang="en-US" b="1" dirty="0">
                <a:sym typeface="Wingdings" panose="05000000000000000000" pitchFamily="2" charset="2"/>
              </a:rPr>
              <a:t> Daemon </a:t>
            </a:r>
            <a:r>
              <a:rPr lang="en-US" dirty="0">
                <a:sym typeface="Wingdings" panose="05000000000000000000" pitchFamily="2" charset="2"/>
              </a:rPr>
              <a:t>=&gt; runtime to run &amp; manage container. </a:t>
            </a:r>
          </a:p>
          <a:p>
            <a:r>
              <a:rPr lang="en-US" dirty="0">
                <a:sym typeface="Wingdings" panose="05000000000000000000" pitchFamily="2" charset="2"/>
              </a:rPr>
              <a:t>	        =&gt; interact with the Linux Kernel</a:t>
            </a:r>
          </a:p>
          <a:p>
            <a:endParaRPr lang="en-US" dirty="0">
              <a:sym typeface="Wingdings" panose="05000000000000000000" pitchFamily="2" charset="2"/>
            </a:endParaRPr>
          </a:p>
          <a:p>
            <a:r>
              <a:rPr lang="en-US" sz="1800" b="0" dirty="0">
                <a:sym typeface="Wingdings" panose="05000000000000000000" pitchFamily="2" charset="2"/>
              </a:rPr>
              <a:t>But you</a:t>
            </a:r>
            <a:r>
              <a:rPr lang="en-US" sz="1800" b="1" dirty="0">
                <a:sym typeface="Wingdings" panose="05000000000000000000" pitchFamily="2" charset="2"/>
              </a:rPr>
              <a:t> Cannot containerize everything -&gt; </a:t>
            </a:r>
            <a:r>
              <a:rPr lang="en-US" sz="1800" b="0" dirty="0">
                <a:sym typeface="Wingdings" panose="05000000000000000000" pitchFamily="2" charset="2"/>
              </a:rPr>
              <a:t>example: usage of kernel related features (Windows registries).</a:t>
            </a:r>
          </a:p>
          <a:p>
            <a:endParaRPr lang="en-US" dirty="0">
              <a:sym typeface="Wingdings" panose="05000000000000000000" pitchFamily="2" charset="2"/>
            </a:endParaRPr>
          </a:p>
          <a:p>
            <a:r>
              <a:rPr lang="en-US" dirty="0">
                <a:sym typeface="Wingdings" panose="05000000000000000000" pitchFamily="2" charset="2"/>
              </a:rPr>
              <a:t>Initially based on </a:t>
            </a:r>
            <a:r>
              <a:rPr lang="en-US" b="1" dirty="0">
                <a:sym typeface="Wingdings" panose="05000000000000000000" pitchFamily="2" charset="2"/>
              </a:rPr>
              <a:t>Linux OS with OS specific components (namespace, control group for isolation) =&gt; release in Dec 2013</a:t>
            </a:r>
          </a:p>
          <a:p>
            <a:endParaRPr lang="en-US" b="1" dirty="0">
              <a:sym typeface="Wingdings" panose="05000000000000000000" pitchFamily="2" charset="2"/>
            </a:endParaRPr>
          </a:p>
          <a:p>
            <a:r>
              <a:rPr lang="en-US" b="1" dirty="0">
                <a:sym typeface="Wingdings" panose="05000000000000000000" pitchFamily="2" charset="2"/>
              </a:rPr>
              <a:t>Docker Hub </a:t>
            </a:r>
            <a:r>
              <a:rPr lang="en-US" sz="900" kern="1200" dirty="0">
                <a:solidFill>
                  <a:schemeClr val="tx1"/>
                </a:solidFill>
                <a:latin typeface="Segoe UI Light" pitchFamily="34" charset="0"/>
                <a:ea typeface="+mn-ea"/>
                <a:cs typeface="+mn-cs"/>
                <a:sym typeface="Wingdings" panose="05000000000000000000" pitchFamily="2" charset="2"/>
              </a:rPr>
              <a:t>=&gt; store your images online</a:t>
            </a:r>
          </a:p>
          <a:p>
            <a:endParaRPr lang="en-US" b="1" dirty="0">
              <a:sym typeface="Wingdings" panose="05000000000000000000" pitchFamily="2" charset="2"/>
            </a:endParaRPr>
          </a:p>
          <a:p>
            <a:r>
              <a:rPr lang="en-US" b="1" dirty="0">
                <a:sym typeface="Wingdings" panose="05000000000000000000" pitchFamily="2" charset="2"/>
              </a:rPr>
              <a:t>Docker trusted registry =&gt; </a:t>
            </a:r>
            <a:r>
              <a:rPr lang="en-US" b="0" dirty="0">
                <a:sym typeface="Wingdings" panose="05000000000000000000" pitchFamily="2" charset="2"/>
              </a:rPr>
              <a:t>implement Docker Hub on premises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images</a:t>
            </a:r>
          </a:p>
          <a:p>
            <a:endParaRPr lang="en-US" dirty="0"/>
          </a:p>
          <a:p>
            <a:pPr marL="171450" indent="-171450">
              <a:buFont typeface="Symbol" panose="05050102010706020507" pitchFamily="18" charset="2"/>
              <a:buChar char="Þ"/>
            </a:pPr>
            <a:r>
              <a:rPr lang="en-US" b="0" dirty="0"/>
              <a:t>Composed of </a:t>
            </a:r>
            <a:r>
              <a:rPr lang="en-US" b="1" dirty="0"/>
              <a:t>Multi layers. </a:t>
            </a:r>
            <a:r>
              <a:rPr lang="en-US" b="0" dirty="0"/>
              <a:t>Why?</a:t>
            </a:r>
          </a:p>
          <a:p>
            <a:pPr marL="171450" indent="-171450">
              <a:buFont typeface="Symbol" panose="05050102010706020507" pitchFamily="18" charset="2"/>
              <a:buChar char="Þ"/>
            </a:pPr>
            <a:r>
              <a:rPr lang="en-US" b="0" dirty="0"/>
              <a:t>Optimized for </a:t>
            </a:r>
            <a:r>
              <a:rPr lang="en-US" b="1" dirty="0"/>
              <a:t>caching and sharing</a:t>
            </a:r>
          </a:p>
          <a:p>
            <a:pPr marL="171450" indent="-171450">
              <a:buFont typeface="Symbol" panose="05050102010706020507" pitchFamily="18" charset="2"/>
              <a:buChar char="Þ"/>
            </a:pPr>
            <a:r>
              <a:rPr lang="en-US" b="0" dirty="0"/>
              <a:t>Bottom layer = </a:t>
            </a:r>
            <a:r>
              <a:rPr lang="en-US" b="1" dirty="0"/>
              <a:t>base OS</a:t>
            </a:r>
            <a:r>
              <a:rPr lang="en-US" b="0" dirty="0"/>
              <a:t>.</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Example of base OS:</a:t>
            </a:r>
          </a:p>
          <a:p>
            <a:pPr marL="388712" lvl="1" indent="-171450">
              <a:buFont typeface="Symbol" panose="05050102010706020507" pitchFamily="18" charset="2"/>
              <a:buChar char="Þ"/>
            </a:pPr>
            <a:r>
              <a:rPr lang="en-US" b="0" dirty="0"/>
              <a:t>alpine =&gt; very lightweight, not even a bash installed</a:t>
            </a:r>
          </a:p>
          <a:p>
            <a:pPr marL="388712" lvl="1" indent="-171450">
              <a:buFont typeface="Symbol" panose="05050102010706020507" pitchFamily="18" charset="2"/>
              <a:buChar char="Þ"/>
            </a:pPr>
            <a:r>
              <a:rPr lang="en-US" b="0" dirty="0"/>
              <a:t>Windows base OS =&gt; bigger than Linux base OS but it is decreasing</a:t>
            </a:r>
          </a:p>
          <a:p>
            <a:pPr marL="388712" lvl="1" indent="-171450">
              <a:buFont typeface="Symbol" panose="05050102010706020507" pitchFamily="18" charset="2"/>
              <a:buChar char="Þ"/>
            </a:pPr>
            <a:endParaRPr lang="en-US" b="0" dirty="0"/>
          </a:p>
          <a:p>
            <a:pPr marL="171450" lvl="0" indent="-171450">
              <a:buFont typeface="Symbol" panose="05050102010706020507" pitchFamily="18" charset="2"/>
              <a:buChar char="Þ"/>
            </a:pPr>
            <a:r>
              <a:rPr lang="en-US" b="0" dirty="0"/>
              <a:t>In </a:t>
            </a:r>
            <a:r>
              <a:rPr lang="en-US" b="1" dirty="0"/>
              <a:t>Dockerfile (</a:t>
            </a:r>
            <a:r>
              <a:rPr lang="en-US" b="1" dirty="0">
                <a:sym typeface="Wingdings" panose="05000000000000000000" pitchFamily="2" charset="2"/>
              </a:rPr>
              <a:t></a:t>
            </a:r>
            <a:r>
              <a:rPr lang="en-US" b="0" dirty="0">
                <a:sym typeface="Wingdings" panose="05000000000000000000" pitchFamily="2" charset="2"/>
              </a:rPr>
              <a:t>Instructions to build your image</a:t>
            </a:r>
            <a:r>
              <a:rPr lang="en-US" b="1" dirty="0"/>
              <a:t>) =&gt;</a:t>
            </a:r>
            <a:r>
              <a:rPr lang="en-US" b="0" dirty="0"/>
              <a:t> </a:t>
            </a:r>
            <a:r>
              <a:rPr lang="en-US" b="1" dirty="0"/>
              <a:t>1 instruction = 1 layer.</a:t>
            </a:r>
          </a:p>
          <a:p>
            <a:pPr marL="388712" lvl="1" indent="-171450">
              <a:buFont typeface="Symbol" panose="05050102010706020507" pitchFamily="18" charset="2"/>
              <a:buChar char="Þ"/>
            </a:pPr>
            <a:endParaRPr lang="en-US" b="1" dirty="0"/>
          </a:p>
          <a:p>
            <a:pPr marL="171450" lvl="0" indent="-171450">
              <a:buFont typeface="Symbol" panose="05050102010706020507" pitchFamily="18" charset="2"/>
              <a:buChar char="Þ"/>
            </a:pPr>
            <a:r>
              <a:rPr lang="en-US" b="0" dirty="0"/>
              <a:t>Only </a:t>
            </a:r>
            <a:r>
              <a:rPr lang="en-US" b="1" dirty="0"/>
              <a:t>top</a:t>
            </a:r>
            <a:r>
              <a:rPr lang="en-US" b="0" dirty="0"/>
              <a:t> layer is </a:t>
            </a:r>
            <a:r>
              <a:rPr lang="en-US" b="1" dirty="0"/>
              <a:t>writeable</a:t>
            </a:r>
            <a:r>
              <a:rPr lang="en-US" b="0"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0165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Versioning</a:t>
            </a:r>
          </a:p>
          <a:p>
            <a:endParaRPr lang="en-US" b="1" dirty="0"/>
          </a:p>
          <a:p>
            <a:r>
              <a:rPr lang="en-US" b="1" dirty="0"/>
              <a:t>Opened/Flexible syntax </a:t>
            </a:r>
            <a:r>
              <a:rPr lang="en-US" b="0" dirty="0"/>
              <a:t>=&gt; come up with your internal standard</a:t>
            </a:r>
          </a:p>
          <a:p>
            <a:endParaRPr lang="en-US" b="0" dirty="0"/>
          </a:p>
          <a:p>
            <a:endParaRPr lang="en-US" b="0" dirty="0"/>
          </a:p>
          <a:p>
            <a:r>
              <a:rPr lang="en-US" b="0" dirty="0"/>
              <a:t>Different approaches:</a:t>
            </a:r>
          </a:p>
          <a:p>
            <a:r>
              <a:rPr lang="en-US" b="0" dirty="0"/>
              <a:t>- </a:t>
            </a:r>
            <a:r>
              <a:rPr lang="en-US" b="1" dirty="0"/>
              <a:t>Oracle</a:t>
            </a:r>
            <a:r>
              <a:rPr lang="en-US" b="0" dirty="0"/>
              <a:t> =&gt; </a:t>
            </a:r>
            <a:r>
              <a:rPr lang="en-US" b="1" dirty="0"/>
              <a:t>Version number</a:t>
            </a:r>
          </a:p>
          <a:p>
            <a:pPr marL="171450" indent="-171450">
              <a:buFontTx/>
              <a:buChar char="-"/>
            </a:pPr>
            <a:r>
              <a:rPr lang="en-US" b="1" dirty="0"/>
              <a:t>Ubuntu =&gt; version number or distribution name (</a:t>
            </a:r>
            <a:r>
              <a:rPr lang="en-US" b="1" dirty="0" err="1"/>
              <a:t>xenial</a:t>
            </a:r>
            <a:r>
              <a:rPr lang="en-US" b="1" dirty="0"/>
              <a:t>, trusty, </a:t>
            </a:r>
            <a:r>
              <a:rPr lang="en-US" b="1" dirty="0" err="1"/>
              <a:t>devel</a:t>
            </a:r>
            <a:r>
              <a:rPr lang="en-US" b="1" dirty="0"/>
              <a:t>, …)</a:t>
            </a:r>
          </a:p>
          <a:p>
            <a:pPr marL="171450" indent="-171450">
              <a:buFontTx/>
              <a:buChar char="-"/>
            </a:pPr>
            <a:r>
              <a:rPr lang="en-US" b="1" dirty="0"/>
              <a:t>ASP .NET Core runtime =&gt; runtime version + OS version</a:t>
            </a:r>
          </a:p>
          <a:p>
            <a:pPr marL="388712" lvl="1" indent="-171450">
              <a:buFontTx/>
              <a:buChar char="-"/>
            </a:pPr>
            <a:r>
              <a:rPr lang="en-US" b="1" dirty="0"/>
              <a:t>Runtime version</a:t>
            </a:r>
            <a:endParaRPr lang="en-US" b="0" dirty="0"/>
          </a:p>
          <a:p>
            <a:endParaRPr lang="en-US" dirty="0"/>
          </a:p>
          <a:p>
            <a:r>
              <a:rPr lang="en-US" dirty="0"/>
              <a:t>Note: Microsoft </a:t>
            </a:r>
            <a:r>
              <a:rPr lang="en-US" dirty="0" err="1"/>
              <a:t>.Net</a:t>
            </a:r>
            <a:r>
              <a:rPr lang="en-US" dirty="0"/>
              <a:t> images are now pulled from Microsoft Container Registry (MCR) even though they are still referenced on Docker Hub. </a:t>
            </a:r>
          </a:p>
          <a:p>
            <a:r>
              <a:rPr lang="en-US" dirty="0"/>
              <a:t>https://devblogs.microsoft.com/dotnet/net-core-container-images-now-published-to-microsoft-container-registry/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12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registry</a:t>
            </a:r>
          </a:p>
          <a:p>
            <a:r>
              <a:rPr lang="en-US" dirty="0"/>
              <a:t>-&gt; </a:t>
            </a:r>
            <a:r>
              <a:rPr lang="en-US" b="1" dirty="0"/>
              <a:t>Repository of images</a:t>
            </a:r>
          </a:p>
          <a:p>
            <a:endParaRPr lang="en-US" b="0" dirty="0"/>
          </a:p>
          <a:p>
            <a:r>
              <a:rPr lang="en-US" b="0" dirty="0"/>
              <a:t>-&gt; discoverable/searchable</a:t>
            </a:r>
          </a:p>
          <a:p>
            <a:endParaRPr lang="en-US" b="1" dirty="0"/>
          </a:p>
          <a:p>
            <a:r>
              <a:rPr lang="en-US" b="1" dirty="0"/>
              <a:t>Hub.docker.com</a:t>
            </a:r>
          </a:p>
          <a:p>
            <a:endParaRPr lang="en-US" b="1" dirty="0"/>
          </a:p>
          <a:p>
            <a:r>
              <a:rPr lang="en-US" b="1" dirty="0"/>
              <a:t>Azure Container Registry</a:t>
            </a:r>
          </a:p>
          <a:p>
            <a:endParaRPr lang="en-US" b="1" dirty="0"/>
          </a:p>
          <a:p>
            <a:r>
              <a:rPr lang="en-US" b="1" dirty="0"/>
              <a:t>Standard protocol </a:t>
            </a:r>
            <a:r>
              <a:rPr lang="en-US" b="0" dirty="0"/>
              <a:t>to implement your own registry (the CLI can connect with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06290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6/15/2023 10:13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6/15/2023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1" dirty="0"/>
              <a:t>Container technology </a:t>
            </a:r>
            <a:r>
              <a:rPr lang="en-US" dirty="0"/>
              <a:t>called Docker =&gt; other competitor like </a:t>
            </a:r>
            <a:r>
              <a:rPr lang="en-US" dirty="0" err="1"/>
              <a:t>rkt</a:t>
            </a:r>
            <a:r>
              <a:rPr lang="en-US" dirty="0"/>
              <a:t> (Rocket)</a:t>
            </a:r>
          </a:p>
          <a:p>
            <a:pPr marL="171450" indent="-171450">
              <a:buFontTx/>
              <a:buChar char="-"/>
            </a:pPr>
            <a:r>
              <a:rPr lang="en-US" b="1" dirty="0"/>
              <a:t>Package</a:t>
            </a:r>
            <a:r>
              <a:rPr lang="en-US" dirty="0"/>
              <a:t> your system/component with all needed dependencies</a:t>
            </a:r>
          </a:p>
          <a:p>
            <a:pPr marL="171450" indent="-171450">
              <a:buFontTx/>
              <a:buChar char="-"/>
            </a:pPr>
            <a:r>
              <a:rPr lang="en-US" b="1" dirty="0"/>
              <a:t>Host independent </a:t>
            </a:r>
            <a:r>
              <a:rPr lang="en-US" b="0" dirty="0"/>
              <a:t>-&gt; no particular install on your host except Docker daemon/engine</a:t>
            </a:r>
          </a:p>
          <a:p>
            <a:pPr marL="171450" indent="-171450">
              <a:buFontTx/>
              <a:buChar char="-"/>
            </a:pPr>
            <a:r>
              <a:rPr lang="en-US" b="0" dirty="0"/>
              <a:t>If </a:t>
            </a:r>
            <a:r>
              <a:rPr lang="en-US" b="1" dirty="0"/>
              <a:t>it works on my machine</a:t>
            </a:r>
            <a:r>
              <a:rPr lang="en-US" b="0" dirty="0"/>
              <a:t>, it will work everywhere.</a:t>
            </a:r>
          </a:p>
          <a:p>
            <a:pPr marL="171450" indent="-171450">
              <a:buFontTx/>
              <a:buChar char="-"/>
            </a:pPr>
            <a:r>
              <a:rPr lang="en-US" b="1" dirty="0"/>
              <a:t>Inner loop debugging</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Host -&gt; where the </a:t>
            </a:r>
            <a:r>
              <a:rPr lang="en-US" b="1" dirty="0"/>
              <a:t>containers run </a:t>
            </a:r>
            <a:r>
              <a:rPr lang="en-US" dirty="0"/>
              <a:t>(Docker daemon)</a:t>
            </a:r>
          </a:p>
          <a:p>
            <a:endParaRPr lang="en-US" dirty="0"/>
          </a:p>
          <a:p>
            <a:r>
              <a:rPr lang="en-US" dirty="0"/>
              <a:t>Client -&gt; docker </a:t>
            </a:r>
            <a:r>
              <a:rPr lang="en-US" b="1" dirty="0"/>
              <a:t>CLI</a:t>
            </a:r>
          </a:p>
          <a:p>
            <a:endParaRPr lang="en-US" dirty="0"/>
          </a:p>
          <a:p>
            <a:r>
              <a:rPr lang="en-US" dirty="0"/>
              <a:t>Image -&gt; </a:t>
            </a:r>
            <a:r>
              <a:rPr lang="en-US" b="1" dirty="0"/>
              <a:t>Definition</a:t>
            </a:r>
            <a:r>
              <a:rPr lang="en-US" dirty="0"/>
              <a:t> of the container. Describing </a:t>
            </a:r>
            <a:r>
              <a:rPr lang="en-US" b="1" dirty="0"/>
              <a:t>dependencies. </a:t>
            </a:r>
            <a:r>
              <a:rPr lang="en-US" b="0" dirty="0"/>
              <a:t>Decomposed in </a:t>
            </a:r>
            <a:r>
              <a:rPr lang="en-US" b="1" dirty="0"/>
              <a:t>Layers </a:t>
            </a:r>
            <a:r>
              <a:rPr lang="en-US" b="0" dirty="0"/>
              <a:t>(see Dockerfile).</a:t>
            </a:r>
          </a:p>
          <a:p>
            <a:endParaRPr lang="en-US" dirty="0"/>
          </a:p>
          <a:p>
            <a:r>
              <a:rPr lang="en-US" dirty="0"/>
              <a:t>Container -&gt; </a:t>
            </a:r>
            <a:r>
              <a:rPr lang="en-US" b="1" dirty="0"/>
              <a:t>Instance</a:t>
            </a:r>
            <a:r>
              <a:rPr lang="en-US" dirty="0"/>
              <a:t> of Image</a:t>
            </a:r>
          </a:p>
          <a:p>
            <a:endParaRPr lang="en-US" dirty="0"/>
          </a:p>
          <a:p>
            <a:r>
              <a:rPr lang="en-US" dirty="0"/>
              <a:t>Registry/repository -&gt; </a:t>
            </a:r>
            <a:r>
              <a:rPr lang="en-US" b="1" dirty="0"/>
              <a:t>Store</a:t>
            </a:r>
            <a:r>
              <a:rPr lang="en-US" dirty="0"/>
              <a:t> and </a:t>
            </a:r>
            <a:r>
              <a:rPr lang="en-US" b="1" dirty="0"/>
              <a:t>distribute</a:t>
            </a:r>
            <a:r>
              <a:rPr lang="en-US" dirty="0"/>
              <a:t> images.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378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Left - Architecture of multi VM system =&gt; </a:t>
            </a:r>
            <a:r>
              <a:rPr lang="en-US" b="1" dirty="0"/>
              <a:t>shared hardware</a:t>
            </a:r>
            <a:r>
              <a:rPr lang="en-US" dirty="0"/>
              <a:t>, </a:t>
            </a:r>
            <a:r>
              <a:rPr lang="en-US" b="1" dirty="0"/>
              <a:t>duplicated OS</a:t>
            </a:r>
          </a:p>
          <a:p>
            <a:endParaRPr lang="en-US" dirty="0"/>
          </a:p>
          <a:p>
            <a:r>
              <a:rPr lang="en-US" b="1" dirty="0"/>
              <a:t>OS duplicated </a:t>
            </a:r>
            <a:r>
              <a:rPr lang="en-US" dirty="0"/>
              <a:t>– no value for business users (most of the time).  </a:t>
            </a:r>
          </a:p>
          <a:p>
            <a:endParaRPr lang="en-US" dirty="0"/>
          </a:p>
          <a:p>
            <a:r>
              <a:rPr lang="en-US" dirty="0"/>
              <a:t>Running a Host is </a:t>
            </a:r>
            <a:r>
              <a:rPr lang="en-US" b="1" dirty="0"/>
              <a:t>demanding</a:t>
            </a:r>
            <a:r>
              <a:rPr lang="en-US" dirty="0"/>
              <a:t> : </a:t>
            </a:r>
            <a:r>
              <a:rPr lang="en-US" b="1" dirty="0"/>
              <a:t>maintenance</a:t>
            </a:r>
            <a:r>
              <a:rPr lang="en-US" dirty="0"/>
              <a:t>, </a:t>
            </a:r>
            <a:r>
              <a:rPr lang="en-US" b="1" dirty="0"/>
              <a:t>resource</a:t>
            </a:r>
            <a:r>
              <a:rPr lang="en-US" dirty="0"/>
              <a:t>, time to </a:t>
            </a:r>
            <a:r>
              <a:rPr lang="en-US" b="1" dirty="0"/>
              <a:t>boot</a:t>
            </a:r>
            <a:r>
              <a:rPr lang="en-US" dirty="0"/>
              <a:t>/</a:t>
            </a:r>
            <a:r>
              <a:rPr lang="en-US" b="1" dirty="0"/>
              <a:t>scale</a:t>
            </a:r>
            <a:r>
              <a:rPr lang="en-US" dirty="0"/>
              <a:t>/</a:t>
            </a:r>
            <a:r>
              <a:rPr lang="en-US" b="1" dirty="0"/>
              <a:t>reproduce</a:t>
            </a:r>
            <a:r>
              <a:rPr lang="en-US" dirty="0"/>
              <a:t> </a:t>
            </a:r>
            <a:r>
              <a:rPr lang="en-US" b="1" dirty="0"/>
              <a:t>configuration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828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Left: duplicated OS</a:t>
            </a:r>
          </a:p>
          <a:p>
            <a:endParaRPr lang="en-US" b="1" dirty="0"/>
          </a:p>
          <a:p>
            <a:endParaRPr lang="en-US" b="1" dirty="0"/>
          </a:p>
          <a:p>
            <a:r>
              <a:rPr lang="en-US" b="1" dirty="0"/>
              <a:t>Right: Container architecture: </a:t>
            </a:r>
          </a:p>
          <a:p>
            <a:r>
              <a:rPr lang="en-US" dirty="0"/>
              <a:t>-&gt; </a:t>
            </a:r>
            <a:r>
              <a:rPr lang="en-US" b="1" dirty="0"/>
              <a:t>Share</a:t>
            </a:r>
            <a:r>
              <a:rPr lang="en-US" dirty="0"/>
              <a:t> the </a:t>
            </a:r>
            <a:r>
              <a:rPr lang="en-US" b="1" dirty="0"/>
              <a:t>OS</a:t>
            </a:r>
          </a:p>
          <a:p>
            <a:r>
              <a:rPr lang="en-US" b="1" dirty="0"/>
              <a:t>-&gt; </a:t>
            </a:r>
            <a:r>
              <a:rPr lang="en-US" b="0" dirty="0"/>
              <a:t>Container</a:t>
            </a:r>
            <a:r>
              <a:rPr lang="en-US" b="1" dirty="0"/>
              <a:t> layer =&gt; translate </a:t>
            </a:r>
            <a:r>
              <a:rPr lang="en-US" b="0" dirty="0"/>
              <a:t>OS </a:t>
            </a:r>
            <a:r>
              <a:rPr lang="en-US" b="0" dirty="0">
                <a:sym typeface="Wingdings" panose="05000000000000000000" pitchFamily="2" charset="2"/>
              </a:rPr>
              <a:t>container interactions =&gt; runs on the host</a:t>
            </a:r>
          </a:p>
          <a:p>
            <a:endParaRPr lang="en-US" b="0" dirty="0"/>
          </a:p>
          <a:p>
            <a:r>
              <a:rPr lang="en-US" dirty="0"/>
              <a:t>-&gt; From a host standpoint, containers are processes (managed by the docker engine) running in parallel</a:t>
            </a:r>
          </a:p>
          <a:p>
            <a:r>
              <a:rPr lang="en-US" dirty="0"/>
              <a:t>-&gt; From a container standpoint, my application is running on an isolated machine: I have my own file system.</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10:13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Virtual Machines vs. Containers</a:t>
            </a:r>
            <a:endParaRPr lang="en-US" sz="4001" dirty="0">
              <a:solidFill>
                <a:schemeClr val="accent3"/>
              </a:solidFill>
            </a:endParaRPr>
          </a:p>
        </p:txBody>
      </p:sp>
      <p:sp>
        <p:nvSpPr>
          <p:cNvPr id="5" name="Rectangle 4"/>
          <p:cNvSpPr/>
          <p:nvPr/>
        </p:nvSpPr>
        <p:spPr bwMode="auto">
          <a:xfrm>
            <a:off x="4246887" y="1771650"/>
            <a:ext cx="519853" cy="3533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2251" y="1638304"/>
            <a:ext cx="1190114" cy="919161"/>
            <a:chOff x="1607293" y="2529497"/>
            <a:chExt cx="1422577" cy="1098699"/>
          </a:xfrm>
          <a:solidFill>
            <a:srgbClr val="002060"/>
          </a:solidFill>
        </p:grpSpPr>
        <p:sp>
          <p:nvSpPr>
            <p:cNvPr id="7"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8" name="Group 7"/>
            <p:cNvGrpSpPr/>
            <p:nvPr/>
          </p:nvGrpSpPr>
          <p:grpSpPr>
            <a:xfrm>
              <a:off x="2061884" y="2634924"/>
              <a:ext cx="513394" cy="576136"/>
              <a:chOff x="2304394" y="2806764"/>
              <a:chExt cx="203894" cy="228812"/>
            </a:xfrm>
            <a:grpFill/>
          </p:grpSpPr>
          <p:sp>
            <p:nvSpPr>
              <p:cNvPr id="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2" name="TextBox 11"/>
          <p:cNvSpPr txBox="1"/>
          <p:nvPr/>
        </p:nvSpPr>
        <p:spPr>
          <a:xfrm>
            <a:off x="704641" y="2571749"/>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sp>
        <p:nvSpPr>
          <p:cNvPr id="13" name="Freeform 5"/>
          <p:cNvSpPr>
            <a:spLocks noChangeAspect="1" noEditPoints="1"/>
          </p:cNvSpPr>
          <p:nvPr/>
        </p:nvSpPr>
        <p:spPr bwMode="auto">
          <a:xfrm>
            <a:off x="742734" y="4800601"/>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4" name="Group 13"/>
          <p:cNvGrpSpPr/>
          <p:nvPr/>
        </p:nvGrpSpPr>
        <p:grpSpPr>
          <a:xfrm>
            <a:off x="828430" y="4295780"/>
            <a:ext cx="502238" cy="447873"/>
            <a:chOff x="7225183" y="4826255"/>
            <a:chExt cx="420688" cy="384175"/>
          </a:xfrm>
          <a:solidFill>
            <a:srgbClr val="0072C6"/>
          </a:solidFill>
        </p:grpSpPr>
        <p:sp>
          <p:nvSpPr>
            <p:cNvPr id="15" name="Rectangle 1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25183" y="4826255"/>
              <a:ext cx="420688" cy="384175"/>
              <a:chOff x="7225183" y="4826255"/>
              <a:chExt cx="420688" cy="384175"/>
            </a:xfrm>
            <a:grpFill/>
          </p:grpSpPr>
          <p:sp>
            <p:nvSpPr>
              <p:cNvPr id="1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1" name="TextBox 20"/>
          <p:cNvSpPr txBox="1"/>
          <p:nvPr/>
        </p:nvSpPr>
        <p:spPr>
          <a:xfrm>
            <a:off x="771296" y="5695949"/>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sp>
        <p:nvSpPr>
          <p:cNvPr id="22" name="TextBox 21"/>
          <p:cNvSpPr txBox="1"/>
          <p:nvPr/>
        </p:nvSpPr>
        <p:spPr>
          <a:xfrm>
            <a:off x="2494809" y="1400176"/>
            <a:ext cx="3488964" cy="2110537"/>
          </a:xfrm>
          <a:prstGeom prst="rect">
            <a:avLst/>
          </a:prstGeom>
          <a:noFill/>
        </p:spPr>
        <p:txBody>
          <a:bodyPr wrap="square" lIns="182854" tIns="146284" rIns="182854" bIns="146284" rtlCol="0">
            <a:spAutoFit/>
          </a:bodyPr>
          <a:lstStyle/>
          <a:p>
            <a:pPr>
              <a:spcAft>
                <a:spcPts val="1200"/>
              </a:spcAft>
            </a:pPr>
            <a:r>
              <a:rPr lang="en-US" sz="1799" dirty="0">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799" dirty="0">
                <a:gradFill>
                  <a:gsLst>
                    <a:gs pos="2917">
                      <a:schemeClr val="tx1"/>
                    </a:gs>
                    <a:gs pos="30000">
                      <a:schemeClr val="tx1"/>
                    </a:gs>
                  </a:gsLst>
                  <a:lin ang="5400000" scaled="0"/>
                </a:gradFill>
                <a:latin typeface="+mj-lt"/>
              </a:rPr>
              <a:t>New applications often required new physical systems for isolation of resources</a:t>
            </a:r>
          </a:p>
        </p:txBody>
      </p:sp>
      <p:sp>
        <p:nvSpPr>
          <p:cNvPr id="23" name="TextBox 22"/>
          <p:cNvSpPr txBox="1"/>
          <p:nvPr/>
        </p:nvSpPr>
        <p:spPr>
          <a:xfrm>
            <a:off x="2466242" y="3533780"/>
            <a:ext cx="3488964" cy="2972055"/>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Higher consolidation ratios and better utilization</a:t>
            </a:r>
          </a:p>
          <a:p>
            <a:pPr>
              <a:spcAft>
                <a:spcPts val="1200"/>
              </a:spcAft>
            </a:pPr>
            <a:r>
              <a:rPr lang="en-US" sz="1799">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799">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799">
                <a:gradFill>
                  <a:gsLst>
                    <a:gs pos="2917">
                      <a:schemeClr val="tx1"/>
                    </a:gs>
                    <a:gs pos="30000">
                      <a:schemeClr val="tx1"/>
                    </a:gs>
                  </a:gsLst>
                  <a:lin ang="5400000" scaled="0"/>
                </a:gradFill>
                <a:latin typeface="+mj-lt"/>
              </a:rPr>
              <a:t>Apps benefited from key VM features i.e. Live migration, HA</a:t>
            </a:r>
          </a:p>
        </p:txBody>
      </p:sp>
      <p:cxnSp>
        <p:nvCxnSpPr>
          <p:cNvPr id="24" name="Straight Connector 23"/>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13063" y="1514476"/>
            <a:ext cx="2394793" cy="2428214"/>
            <a:chOff x="7178389" y="2084931"/>
            <a:chExt cx="2395133" cy="2428558"/>
          </a:xfrm>
        </p:grpSpPr>
        <p:sp>
          <p:nvSpPr>
            <p:cNvPr id="26"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7" name="Group 26"/>
            <p:cNvGrpSpPr/>
            <p:nvPr/>
          </p:nvGrpSpPr>
          <p:grpSpPr>
            <a:xfrm>
              <a:off x="7388615" y="2895644"/>
              <a:ext cx="457478" cy="447088"/>
              <a:chOff x="9109131" y="2427363"/>
              <a:chExt cx="620854" cy="606753"/>
            </a:xfrm>
          </p:grpSpPr>
          <p:grpSp>
            <p:nvGrpSpPr>
              <p:cNvPr id="65" name="Group 64"/>
              <p:cNvGrpSpPr/>
              <p:nvPr/>
            </p:nvGrpSpPr>
            <p:grpSpPr>
              <a:xfrm>
                <a:off x="9204778" y="2479325"/>
                <a:ext cx="429561" cy="482058"/>
                <a:chOff x="2304394" y="2806764"/>
                <a:chExt cx="203894" cy="228812"/>
              </a:xfrm>
              <a:solidFill>
                <a:schemeClr val="bg1"/>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6" name="Rounded Rectangle 6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7904180" y="2895644"/>
              <a:ext cx="457478" cy="447088"/>
              <a:chOff x="9109131" y="2427363"/>
              <a:chExt cx="620854" cy="606753"/>
            </a:xfrm>
          </p:grpSpPr>
          <p:grpSp>
            <p:nvGrpSpPr>
              <p:cNvPr id="60" name="Group 59"/>
              <p:cNvGrpSpPr/>
              <p:nvPr/>
            </p:nvGrpSpPr>
            <p:grpSpPr>
              <a:xfrm>
                <a:off x="9204778" y="2479325"/>
                <a:ext cx="429561" cy="482058"/>
                <a:chOff x="2304394" y="2806764"/>
                <a:chExt cx="203894" cy="228812"/>
              </a:xfrm>
              <a:solidFill>
                <a:schemeClr val="bg1"/>
              </a:solidFill>
            </p:grpSpPr>
            <p:sp>
              <p:nvSpPr>
                <p:cNvPr id="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1" name="Rounded Rectangle 6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411036" y="2895644"/>
              <a:ext cx="457478" cy="447088"/>
              <a:chOff x="9109131" y="2427363"/>
              <a:chExt cx="620854" cy="606753"/>
            </a:xfrm>
          </p:grpSpPr>
          <p:grpSp>
            <p:nvGrpSpPr>
              <p:cNvPr id="55" name="Group 54"/>
              <p:cNvGrpSpPr/>
              <p:nvPr/>
            </p:nvGrpSpPr>
            <p:grpSpPr>
              <a:xfrm>
                <a:off x="9204778" y="2479325"/>
                <a:ext cx="429561" cy="482058"/>
                <a:chOff x="2304394" y="2806764"/>
                <a:chExt cx="203894" cy="228812"/>
              </a:xfrm>
              <a:solidFill>
                <a:schemeClr val="bg1"/>
              </a:solidFill>
            </p:grpSpPr>
            <p:sp>
              <p:nvSpPr>
                <p:cNvPr id="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6" name="Rounded Rectangle 5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8914412" y="2895644"/>
              <a:ext cx="457478" cy="447088"/>
              <a:chOff x="9109131" y="2427363"/>
              <a:chExt cx="620854" cy="606753"/>
            </a:xfrm>
          </p:grpSpPr>
          <p:grpSp>
            <p:nvGrpSpPr>
              <p:cNvPr id="50" name="Group 49"/>
              <p:cNvGrpSpPr/>
              <p:nvPr/>
            </p:nvGrpSpPr>
            <p:grpSpPr>
              <a:xfrm>
                <a:off x="9204778" y="2479325"/>
                <a:ext cx="429561" cy="482058"/>
                <a:chOff x="2304394" y="2806764"/>
                <a:chExt cx="203894" cy="228812"/>
              </a:xfrm>
              <a:solidFill>
                <a:schemeClr val="bg1"/>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1" name="Rounded Rectangle 5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636201" y="2374901"/>
              <a:ext cx="457478" cy="447088"/>
              <a:chOff x="9109131" y="2427363"/>
              <a:chExt cx="620854" cy="606753"/>
            </a:xfrm>
          </p:grpSpPr>
          <p:grpSp>
            <p:nvGrpSpPr>
              <p:cNvPr id="45" name="Group 44"/>
              <p:cNvGrpSpPr/>
              <p:nvPr/>
            </p:nvGrpSpPr>
            <p:grpSpPr>
              <a:xfrm>
                <a:off x="9204778" y="2479325"/>
                <a:ext cx="429561" cy="482058"/>
                <a:chOff x="2304394" y="2806764"/>
                <a:chExt cx="203894" cy="228812"/>
              </a:xfrm>
              <a:solidFill>
                <a:schemeClr val="bg1"/>
              </a:solidFill>
            </p:grpSpPr>
            <p:sp>
              <p:nvSpPr>
                <p:cNvPr id="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6" name="Rounded Rectangle 4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143057" y="2374901"/>
              <a:ext cx="457478" cy="447088"/>
              <a:chOff x="9109131" y="2427363"/>
              <a:chExt cx="620854" cy="606753"/>
            </a:xfrm>
          </p:grpSpPr>
          <p:grpSp>
            <p:nvGrpSpPr>
              <p:cNvPr id="40" name="Group 39"/>
              <p:cNvGrpSpPr/>
              <p:nvPr/>
            </p:nvGrpSpPr>
            <p:grpSpPr>
              <a:xfrm>
                <a:off x="9204778" y="2479325"/>
                <a:ext cx="429561" cy="482058"/>
                <a:chOff x="2304394" y="2806764"/>
                <a:chExt cx="203894" cy="228812"/>
              </a:xfrm>
              <a:solidFill>
                <a:schemeClr val="bg1"/>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1" name="Rounded Rectangle 4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6433" y="2374901"/>
              <a:ext cx="457478" cy="447088"/>
              <a:chOff x="9109131" y="2427363"/>
              <a:chExt cx="620854" cy="606753"/>
            </a:xfrm>
          </p:grpSpPr>
          <p:grpSp>
            <p:nvGrpSpPr>
              <p:cNvPr id="35" name="Group 34"/>
              <p:cNvGrpSpPr/>
              <p:nvPr/>
            </p:nvGrpSpPr>
            <p:grpSpPr>
              <a:xfrm>
                <a:off x="9204778" y="2479325"/>
                <a:ext cx="429561" cy="482058"/>
                <a:chOff x="2304394" y="2806764"/>
                <a:chExt cx="203894" cy="228812"/>
              </a:xfrm>
              <a:solidFill>
                <a:schemeClr val="bg1"/>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6" name="Rounded Rectangle 3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sp>
        <p:nvSpPr>
          <p:cNvPr id="70" name="TextBox 69"/>
          <p:cNvSpPr txBox="1"/>
          <p:nvPr/>
        </p:nvSpPr>
        <p:spPr>
          <a:xfrm>
            <a:off x="6998799" y="3848105"/>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dirty="0">
                <a:solidFill>
                  <a:srgbClr val="002060"/>
                </a:solidFill>
              </a:rPr>
              <a:t>Key Benefits</a:t>
            </a:r>
            <a:endParaRPr lang="en-US" sz="1598" dirty="0">
              <a:solidFill>
                <a:srgbClr val="002060"/>
              </a:solidFill>
            </a:endParaRP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Further acceleration of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Reduce effort to deploy apps</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Streamline development and testing</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Lower costs associated with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Increase server consolidation</a:t>
            </a:r>
          </a:p>
        </p:txBody>
      </p:sp>
      <p:grpSp>
        <p:nvGrpSpPr>
          <p:cNvPr id="71" name="Group 70"/>
          <p:cNvGrpSpPr/>
          <p:nvPr/>
        </p:nvGrpSpPr>
        <p:grpSpPr>
          <a:xfrm>
            <a:off x="9788800" y="1781174"/>
            <a:ext cx="1985742" cy="1121424"/>
            <a:chOff x="9867795" y="2087055"/>
            <a:chExt cx="1986024" cy="1121582"/>
          </a:xfrm>
        </p:grpSpPr>
        <p:sp>
          <p:nvSpPr>
            <p:cNvPr id="72" name="TextBox 71"/>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73" name="Rectangle 72"/>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grpSp>
        <p:nvGrpSpPr>
          <p:cNvPr id="74" name="Group 73"/>
          <p:cNvGrpSpPr/>
          <p:nvPr/>
        </p:nvGrpSpPr>
        <p:grpSpPr>
          <a:xfrm>
            <a:off x="1390241" y="4295780"/>
            <a:ext cx="502238" cy="447873"/>
            <a:chOff x="7225183" y="4826255"/>
            <a:chExt cx="420688" cy="384175"/>
          </a:xfrm>
          <a:solidFill>
            <a:srgbClr val="0072C6"/>
          </a:solidFill>
        </p:grpSpPr>
        <p:sp>
          <p:nvSpPr>
            <p:cNvPr id="75" name="Rectangle 7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7225183" y="4826255"/>
              <a:ext cx="420688" cy="384175"/>
              <a:chOff x="7225183" y="4826255"/>
              <a:chExt cx="420688" cy="384175"/>
            </a:xfrm>
            <a:grpFill/>
          </p:grpSpPr>
          <p:sp>
            <p:nvSpPr>
              <p:cNvPr id="7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1" name="Group 80"/>
          <p:cNvGrpSpPr/>
          <p:nvPr/>
        </p:nvGrpSpPr>
        <p:grpSpPr>
          <a:xfrm>
            <a:off x="828430" y="3810004"/>
            <a:ext cx="502238" cy="447873"/>
            <a:chOff x="7225183" y="4826255"/>
            <a:chExt cx="420688" cy="384175"/>
          </a:xfrm>
          <a:solidFill>
            <a:srgbClr val="0072C6"/>
          </a:solidFill>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grp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8" name="Group 87"/>
          <p:cNvGrpSpPr/>
          <p:nvPr/>
        </p:nvGrpSpPr>
        <p:grpSpPr>
          <a:xfrm>
            <a:off x="1390241" y="3810004"/>
            <a:ext cx="502238" cy="447873"/>
            <a:chOff x="7225183" y="4826255"/>
            <a:chExt cx="420688" cy="384175"/>
          </a:xfrm>
          <a:solidFill>
            <a:srgbClr val="0072C6"/>
          </a:solidFill>
        </p:grpSpPr>
        <p:sp>
          <p:nvSpPr>
            <p:cNvPr id="89" name="Rectangle 8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225183" y="4826255"/>
              <a:ext cx="420688" cy="384175"/>
              <a:chOff x="7225183" y="4826255"/>
              <a:chExt cx="420688" cy="384175"/>
            </a:xfrm>
            <a:grpFill/>
          </p:grpSpPr>
          <p:sp>
            <p:nvSpPr>
              <p:cNvPr id="9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chemeClr val="accent3"/>
                </a:solidFill>
              </a:rPr>
              <a:t>Hosting Containers in Azure</a:t>
            </a:r>
            <a:endParaRPr lang="en-US" sz="4001" dirty="0">
              <a:solidFill>
                <a:schemeClr val="accent3"/>
              </a:solidFill>
            </a:endParaRPr>
          </a:p>
        </p:txBody>
      </p:sp>
      <p:sp>
        <p:nvSpPr>
          <p:cNvPr id="7" name="TextBox 6">
            <a:extLst>
              <a:ext uri="{FF2B5EF4-FFF2-40B4-BE49-F238E27FC236}">
                <a16:creationId xmlns:a16="http://schemas.microsoft.com/office/drawing/2014/main" id="{0ADA947F-16B7-39E1-F974-35F97E953330}"/>
              </a:ext>
            </a:extLst>
          </p:cNvPr>
          <p:cNvSpPr txBox="1"/>
          <p:nvPr/>
        </p:nvSpPr>
        <p:spPr>
          <a:xfrm>
            <a:off x="274641" y="1234508"/>
            <a:ext cx="11889565" cy="5423637"/>
          </a:xfrm>
          <a:prstGeom prst="rect">
            <a:avLst/>
          </a:prstGeom>
          <a:noFill/>
        </p:spPr>
        <p:txBody>
          <a:bodyPr wrap="square" lIns="9144" tIns="9144" rIns="9144" bIns="9144" rtlCol="0" anchor="t" anchorCtr="0">
            <a:noAutofit/>
          </a:bodyPr>
          <a:lstStyle/>
          <a:p>
            <a:pPr defTabSz="932453">
              <a:lnSpc>
                <a:spcPct val="90000"/>
              </a:lnSpc>
              <a:spcBef>
                <a:spcPts val="600"/>
              </a:spcBef>
              <a:spcAft>
                <a:spcPts val="600"/>
              </a:spcAft>
              <a:buSzPct val="90000"/>
              <a:defRPr/>
            </a:pPr>
            <a:r>
              <a:rPr lang="en-US" kern="0" dirty="0">
                <a:gradFill>
                  <a:gsLst>
                    <a:gs pos="1250">
                      <a:srgbClr val="505050"/>
                    </a:gs>
                    <a:gs pos="100000">
                      <a:srgbClr val="505050"/>
                    </a:gs>
                  </a:gsLst>
                  <a:lin ang="5400000" scaled="0"/>
                </a:gradFill>
                <a:latin typeface="+mj-lt"/>
              </a:rPr>
              <a:t>There are a number of Azure platforms that can be used to host containers. While you can host any container on any of these platforms, each is best suited for specific scenarios, as follows:</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App Service:</a:t>
            </a:r>
            <a:r>
              <a:rPr lang="en-US" kern="0" dirty="0">
                <a:gradFill>
                  <a:gsLst>
                    <a:gs pos="1250">
                      <a:srgbClr val="505050"/>
                    </a:gs>
                    <a:gs pos="100000">
                      <a:srgbClr val="505050"/>
                    </a:gs>
                  </a:gsLst>
                  <a:lin ang="5400000" scaled="0"/>
                </a:gradFill>
                <a:latin typeface="+mj-lt"/>
              </a:rPr>
              <a:t> Best suited for monolithic app workloads that require HTTP-based access and the desire to not manage any infrastructure.</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Container Apps (ACA):</a:t>
            </a:r>
            <a:r>
              <a:rPr lang="en-US" kern="0" dirty="0">
                <a:gradFill>
                  <a:gsLst>
                    <a:gs pos="1250">
                      <a:srgbClr val="505050"/>
                    </a:gs>
                    <a:gs pos="100000">
                      <a:srgbClr val="505050"/>
                    </a:gs>
                  </a:gsLst>
                  <a:lin ang="5400000" scaled="0"/>
                </a:gradFill>
                <a:latin typeface="+mj-lt"/>
              </a:rPr>
              <a:t> Best suited for stateless microservices workloads without having to manage any infrastructure or container orchestration.</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Container Instance (ACI):</a:t>
            </a:r>
            <a:r>
              <a:rPr lang="en-US" kern="0" dirty="0">
                <a:gradFill>
                  <a:gsLst>
                    <a:gs pos="1250">
                      <a:srgbClr val="505050"/>
                    </a:gs>
                    <a:gs pos="100000">
                      <a:srgbClr val="505050"/>
                    </a:gs>
                  </a:gsLst>
                  <a:lin ang="5400000" scaled="0"/>
                </a:gradFill>
                <a:latin typeface="+mj-lt"/>
              </a:rPr>
              <a:t> Best suited for easy configuration and deployment of app container where uptime is not a priority.</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Kubernetes Service (AKS):</a:t>
            </a:r>
            <a:r>
              <a:rPr lang="en-US" kern="0" dirty="0">
                <a:gradFill>
                  <a:gsLst>
                    <a:gs pos="1250">
                      <a:srgbClr val="505050"/>
                    </a:gs>
                    <a:gs pos="100000">
                      <a:srgbClr val="505050"/>
                    </a:gs>
                  </a:gsLst>
                  <a:lin ang="5400000" scaled="0"/>
                </a:gradFill>
                <a:latin typeface="+mj-lt"/>
              </a:rPr>
              <a:t> Best suited for running containerized workloads at scale and where uptime is a priority.</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RedHat OpenShift (ARO):</a:t>
            </a:r>
            <a:r>
              <a:rPr lang="en-US" kern="0" dirty="0">
                <a:gradFill>
                  <a:gsLst>
                    <a:gs pos="1250">
                      <a:srgbClr val="505050"/>
                    </a:gs>
                    <a:gs pos="100000">
                      <a:srgbClr val="505050"/>
                    </a:gs>
                  </a:gsLst>
                  <a:lin ang="5400000" scaled="0"/>
                </a:gradFill>
                <a:latin typeface="+mj-lt"/>
              </a:rPr>
              <a:t> Best suited for running containerized workloads at scale. Like AKS, ARO is Kubernetes with integrated image registry, storage management, middleware, frameworks, databases, and CI/CD tools. ARO combines all of this into a single platform, bringing ease of operations to IT teams while giving application teams what they need to execute.</a:t>
            </a:r>
          </a:p>
        </p:txBody>
      </p:sp>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Container Images</a:t>
            </a:r>
            <a:endParaRPr lang="en-US" sz="4001" dirty="0">
              <a:solidFill>
                <a:schemeClr val="accent3"/>
              </a:solidFil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056438" y="2496456"/>
            <a:ext cx="5380038" cy="4484876"/>
          </a:xfrm>
          <a:prstGeom prst="rect">
            <a:avLst/>
          </a:prstGeom>
        </p:spPr>
      </p:pic>
      <p:sp>
        <p:nvSpPr>
          <p:cNvPr id="6" name="Text Placeholder 2"/>
          <p:cNvSpPr>
            <a:spLocks noGrp="1"/>
          </p:cNvSpPr>
          <p:nvPr>
            <p:ph type="body" sz="quarter" idx="10"/>
          </p:nvPr>
        </p:nvSpPr>
        <p:spPr>
          <a:xfrm>
            <a:off x="274638" y="1399640"/>
            <a:ext cx="6629399" cy="4801152"/>
          </a:xfrm>
        </p:spPr>
        <p:txBody>
          <a:bodyPr vert="horz" wrap="square" lIns="146303" tIns="91441" rIns="146303" bIns="91441" rtlCol="0" anchor="t">
            <a:noAutofit/>
          </a:bodyPr>
          <a:lstStyle/>
          <a:p>
            <a:pPr marL="349194" indent="-349194" algn="just" defTabSz="932453">
              <a:spcBef>
                <a:spcPts val="1200"/>
              </a:spcBef>
              <a:spcAft>
                <a:spcPts val="1200"/>
              </a:spcAft>
              <a:defRPr/>
            </a:pPr>
            <a:r>
              <a:rPr lang="en-US" sz="2400" dirty="0"/>
              <a:t>A Docker image is built up from a series of layers. </a:t>
            </a:r>
            <a:endParaRPr lang="en-US" sz="2400" dirty="0">
              <a:cs typeface="Segoe UI Light"/>
            </a:endParaRPr>
          </a:p>
          <a:p>
            <a:pPr marL="349194" indent="-349194" algn="just" defTabSz="932453">
              <a:spcBef>
                <a:spcPts val="1200"/>
              </a:spcBef>
              <a:spcAft>
                <a:spcPts val="1200"/>
              </a:spcAft>
              <a:defRPr/>
            </a:pPr>
            <a:r>
              <a:rPr lang="en-US" sz="2400" dirty="0"/>
              <a:t>Base platform OS image is provided by vendors like Microsoft for Windows OS image, Canonical for Ubuntu image etc.</a:t>
            </a:r>
            <a:endParaRPr lang="en-US" sz="2400" dirty="0">
              <a:cs typeface="Segoe UI Light"/>
            </a:endParaRPr>
          </a:p>
          <a:p>
            <a:pPr marL="349194" indent="-349194" algn="just" defTabSz="932453">
              <a:spcBef>
                <a:spcPts val="1200"/>
              </a:spcBef>
              <a:spcAft>
                <a:spcPts val="1200"/>
              </a:spcAft>
              <a:defRPr/>
            </a:pPr>
            <a:r>
              <a:rPr lang="en-US" sz="2400" dirty="0"/>
              <a:t>Each layer represents an instruction in the image’s Dockerfile. </a:t>
            </a:r>
            <a:endParaRPr lang="en-US" sz="2400" dirty="0">
              <a:cs typeface="Segoe UI Light"/>
            </a:endParaRPr>
          </a:p>
          <a:p>
            <a:pPr marL="349194" indent="-349194" algn="just" defTabSz="932453">
              <a:spcBef>
                <a:spcPts val="1200"/>
              </a:spcBef>
              <a:spcAft>
                <a:spcPts val="1200"/>
              </a:spcAft>
              <a:defRPr/>
            </a:pPr>
            <a:r>
              <a:rPr lang="en-US" sz="2400" dirty="0"/>
              <a:t>Each layer except the last one is read-only.</a:t>
            </a:r>
          </a:p>
          <a:p>
            <a:pPr marL="349194" indent="-349194" algn="just" defTabSz="932453">
              <a:spcBef>
                <a:spcPts val="1200"/>
              </a:spcBef>
              <a:spcAft>
                <a:spcPts val="1200"/>
              </a:spcAft>
              <a:defRPr/>
            </a:pPr>
            <a:r>
              <a:rPr lang="en-US" sz="2400" dirty="0"/>
              <a:t>These images get published to </a:t>
            </a:r>
            <a:r>
              <a:rPr lang="en-US" sz="2400" dirty="0" err="1"/>
              <a:t>DockerHub</a:t>
            </a:r>
            <a:r>
              <a:rPr lang="en-US" sz="2400" dirty="0"/>
              <a:t> or Azure Container Registry (ACR).</a:t>
            </a:r>
            <a:endParaRPr lang="en-US" sz="2400" dirty="0">
              <a:cs typeface="Segoe UI Light"/>
            </a:endParaRPr>
          </a:p>
          <a:p>
            <a:pPr marL="0" indent="0" algn="just" defTabSz="932453">
              <a:spcBef>
                <a:spcPts val="1200"/>
              </a:spcBef>
              <a:spcAft>
                <a:spcPts val="1200"/>
              </a:spcAft>
              <a:buNone/>
              <a:defRPr/>
            </a:pPr>
            <a:endParaRPr lang="en-US" sz="2000" kern="0" dirty="0"/>
          </a:p>
        </p:txBody>
      </p:sp>
    </p:spTree>
    <p:extLst>
      <p:ext uri="{BB962C8B-B14F-4D97-AF65-F5344CB8AC3E}">
        <p14:creationId xmlns:p14="http://schemas.microsoft.com/office/powerpoint/2010/main" val="15693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07998"/>
            <a:ext cx="6044030" cy="2991588"/>
          </a:xfrm>
        </p:spPr>
        <p:txBody>
          <a:bodyPr/>
          <a:lstStyle/>
          <a:p>
            <a:pPr marL="230188" indent="-230188" algn="just" defTabSz="932453">
              <a:defRPr/>
            </a:pPr>
            <a:r>
              <a:rPr lang="en-US" sz="2400" dirty="0">
                <a:solidFill>
                  <a:schemeClr val="tx1"/>
                </a:solidFill>
              </a:rPr>
              <a:t>A Tag name is a string value that you can use to distinguish versions of your Docker images so you can preserve older copies or variants of a primary build.</a:t>
            </a:r>
          </a:p>
          <a:p>
            <a:pPr marL="230188" indent="-230188"/>
            <a:r>
              <a:rPr lang="en-US" sz="2400" dirty="0">
                <a:solidFill>
                  <a:schemeClr val="tx1"/>
                </a:solidFill>
              </a:rPr>
              <a:t>You can group your images together using names and tags (if you  don’t provide any tag default value of latest is assumed)</a:t>
            </a:r>
          </a:p>
          <a:p>
            <a:pPr marL="349670" indent="-349670" algn="just" defTabSz="932453">
              <a:defRPr/>
            </a:pPr>
            <a:endParaRPr lang="en-US" sz="2400" kern="0" dirty="0"/>
          </a:p>
        </p:txBody>
      </p:sp>
      <p:sp>
        <p:nvSpPr>
          <p:cNvPr id="2" name="Title 1"/>
          <p:cNvSpPr>
            <a:spLocks noGrp="1"/>
          </p:cNvSpPr>
          <p:nvPr>
            <p:ph type="title"/>
          </p:nvPr>
        </p:nvSpPr>
        <p:spPr/>
        <p:txBody>
          <a:bodyPr/>
          <a:lstStyle/>
          <a:p>
            <a:r>
              <a:rPr lang="en-US" dirty="0">
                <a:solidFill>
                  <a:schemeClr val="accent3"/>
                </a:solidFill>
              </a:rPr>
              <a:t>Image Tags</a:t>
            </a:r>
            <a:endParaRPr lang="en-US" sz="4001" dirty="0">
              <a:solidFill>
                <a:schemeClr val="accent3"/>
              </a:solidFill>
            </a:endParaRPr>
          </a:p>
        </p:txBody>
      </p:sp>
      <p:pic>
        <p:nvPicPr>
          <p:cNvPr id="11" name="Picture 10">
            <a:extLst>
              <a:ext uri="{FF2B5EF4-FFF2-40B4-BE49-F238E27FC236}">
                <a16:creationId xmlns:a16="http://schemas.microsoft.com/office/drawing/2014/main" id="{26A12EFB-2600-44EA-A589-471AC9EBF717}"/>
              </a:ext>
            </a:extLst>
          </p:cNvPr>
          <p:cNvPicPr>
            <a:picLocks noChangeAspect="1"/>
          </p:cNvPicPr>
          <p:nvPr/>
        </p:nvPicPr>
        <p:blipFill>
          <a:blip r:embed="rId3"/>
          <a:stretch>
            <a:fillRect/>
          </a:stretch>
        </p:blipFill>
        <p:spPr>
          <a:xfrm>
            <a:off x="6484982" y="589424"/>
            <a:ext cx="5402214" cy="5665290"/>
          </a:xfrm>
          <a:prstGeom prst="rect">
            <a:avLst/>
          </a:prstGeom>
          <a:ln>
            <a:solidFill>
              <a:schemeClr val="accent1"/>
            </a:solidFill>
          </a:ln>
        </p:spPr>
      </p:pic>
    </p:spTree>
    <p:extLst>
      <p:ext uri="{BB962C8B-B14F-4D97-AF65-F5344CB8AC3E}">
        <p14:creationId xmlns:p14="http://schemas.microsoft.com/office/powerpoint/2010/main" val="4529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accent3"/>
                </a:solidFill>
              </a:rPr>
              <a:t>Container Registry </a:t>
            </a:r>
          </a:p>
        </p:txBody>
      </p:sp>
      <p:sp>
        <p:nvSpPr>
          <p:cNvPr id="4" name="Text Placeholder 3"/>
          <p:cNvSpPr>
            <a:spLocks noGrp="1"/>
          </p:cNvSpPr>
          <p:nvPr>
            <p:ph type="body" sz="quarter" idx="10"/>
          </p:nvPr>
        </p:nvSpPr>
        <p:spPr>
          <a:xfrm>
            <a:off x="261040" y="1262065"/>
            <a:ext cx="6576640" cy="5262981"/>
          </a:xfrm>
        </p:spPr>
        <p:txBody>
          <a:bodyPr vert="horz" wrap="square" lIns="146303" tIns="91441" rIns="146303" bIns="91441" rtlCol="0" anchor="t">
            <a:spAutoFit/>
          </a:bodyPr>
          <a:lstStyle/>
          <a:p>
            <a:pPr>
              <a:lnSpc>
                <a:spcPct val="100000"/>
              </a:lnSpc>
              <a:spcBef>
                <a:spcPts val="600"/>
              </a:spcBef>
              <a:spcAft>
                <a:spcPts val="1200"/>
              </a:spcAft>
            </a:pPr>
            <a:r>
              <a:rPr lang="en-US" sz="2800" dirty="0"/>
              <a:t>Stores docker images</a:t>
            </a:r>
          </a:p>
          <a:p>
            <a:pPr>
              <a:lnSpc>
                <a:spcPct val="100000"/>
              </a:lnSpc>
              <a:spcBef>
                <a:spcPts val="600"/>
              </a:spcBef>
              <a:spcAft>
                <a:spcPts val="1200"/>
              </a:spcAft>
            </a:pPr>
            <a:r>
              <a:rPr lang="en-US" sz="2800" dirty="0"/>
              <a:t>Searchable</a:t>
            </a:r>
            <a:endParaRPr lang="en-US" sz="2800" dirty="0">
              <a:cs typeface="Segoe UI Light"/>
            </a:endParaRPr>
          </a:p>
          <a:p>
            <a:pPr>
              <a:lnSpc>
                <a:spcPct val="100000"/>
              </a:lnSpc>
              <a:spcBef>
                <a:spcPts val="600"/>
              </a:spcBef>
              <a:spcAft>
                <a:spcPts val="1200"/>
              </a:spcAft>
            </a:pPr>
            <a:r>
              <a:rPr lang="en-US" sz="2800" dirty="0"/>
              <a:t>Public Registry – hub.docker.com</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Docker Registry is open-source under the permissive Apache License</a:t>
            </a:r>
          </a:p>
          <a:p>
            <a:pPr>
              <a:lnSpc>
                <a:spcPct val="100000"/>
              </a:lnSpc>
              <a:spcBef>
                <a:spcPts val="600"/>
              </a:spcBef>
              <a:spcAft>
                <a:spcPts val="1200"/>
              </a:spcAft>
            </a:pPr>
            <a:r>
              <a:rPr lang="en-US" sz="2800" dirty="0"/>
              <a:t>Private Registries – Instanced for you.</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Example: Azure Container Registry </a:t>
            </a:r>
            <a:endParaRPr lang="en-US" dirty="0">
              <a:latin typeface="+mj-lt"/>
              <a:cs typeface="Segoe UI Light"/>
            </a:endParaRPr>
          </a:p>
          <a:p>
            <a:pPr>
              <a:lnSpc>
                <a:spcPct val="100000"/>
              </a:lnSpc>
              <a:spcBef>
                <a:spcPts val="600"/>
              </a:spcBef>
              <a:spcAft>
                <a:spcPts val="1200"/>
              </a:spcAft>
            </a:pPr>
            <a:r>
              <a:rPr lang="en-US" sz="2800" dirty="0"/>
              <a:t>Automatic deployment for scaling out an app </a:t>
            </a:r>
            <a:endParaRPr lang="en-US" sz="2800" dirty="0">
              <a:cs typeface="Segoe UI Light"/>
            </a:endParaRPr>
          </a:p>
        </p:txBody>
      </p:sp>
      <p:pic>
        <p:nvPicPr>
          <p:cNvPr id="3" name="Picture 2">
            <a:extLst>
              <a:ext uri="{FF2B5EF4-FFF2-40B4-BE49-F238E27FC236}">
                <a16:creationId xmlns:a16="http://schemas.microsoft.com/office/drawing/2014/main" id="{EA3E4CA8-1123-44AC-92F3-12EC4F4C80F8}"/>
              </a:ext>
            </a:extLst>
          </p:cNvPr>
          <p:cNvPicPr>
            <a:picLocks noChangeAspect="1"/>
          </p:cNvPicPr>
          <p:nvPr/>
        </p:nvPicPr>
        <p:blipFill>
          <a:blip r:embed="rId3"/>
          <a:stretch>
            <a:fillRect/>
          </a:stretch>
        </p:blipFill>
        <p:spPr>
          <a:xfrm>
            <a:off x="6736190" y="1143723"/>
            <a:ext cx="5135770" cy="5141148"/>
          </a:xfrm>
          <a:prstGeom prst="rect">
            <a:avLst/>
          </a:prstGeom>
          <a:ln>
            <a:solidFill>
              <a:schemeClr val="accent1"/>
            </a:solidFill>
          </a:ln>
        </p:spPr>
      </p:pic>
    </p:spTree>
    <p:extLst>
      <p:ext uri="{BB962C8B-B14F-4D97-AF65-F5344CB8AC3E}">
        <p14:creationId xmlns:p14="http://schemas.microsoft.com/office/powerpoint/2010/main" val="540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40" y="1098762"/>
            <a:ext cx="6360530" cy="5516638"/>
          </a:xfrm>
        </p:spPr>
        <p:txBody>
          <a:bodyPr/>
          <a:lstStyle/>
          <a:p>
            <a:pPr>
              <a:lnSpc>
                <a:spcPts val="3500"/>
              </a:lnSpc>
            </a:pPr>
            <a:r>
              <a:rPr lang="en-US" sz="2800" b="1" dirty="0"/>
              <a:t>Day 1</a:t>
            </a:r>
            <a:br>
              <a:rPr lang="en-US" sz="2400" b="1" dirty="0"/>
            </a:br>
            <a:r>
              <a:rPr lang="en-US" sz="2000" b="1" dirty="0">
                <a:solidFill>
                  <a:schemeClr val="accent3"/>
                </a:solidFill>
              </a:rPr>
              <a:t>Module 1:</a:t>
            </a:r>
            <a:r>
              <a:rPr lang="en-US" sz="2000" b="1" dirty="0">
                <a:solidFill>
                  <a:schemeClr val="accent3"/>
                </a:solidFill>
                <a:ea typeface="Times New Roman" panose="02020603050405020304" pitchFamily="18" charset="0"/>
                <a:cs typeface="Times New Roman" panose="02020603050405020304" pitchFamily="18" charset="0"/>
              </a:rPr>
              <a:t> </a:t>
            </a:r>
            <a:r>
              <a:rPr lang="en-US" sz="2000" b="1" dirty="0">
                <a:solidFill>
                  <a:schemeClr val="accent3"/>
                </a:solidFill>
              </a:rPr>
              <a:t>Introduction to Containers</a:t>
            </a:r>
            <a:br>
              <a:rPr lang="en-US" sz="2000" b="1" dirty="0">
                <a:solidFill>
                  <a:schemeClr val="accent3"/>
                </a:solidFill>
              </a:rPr>
            </a:br>
            <a:r>
              <a:rPr lang="en-US" sz="2000" b="1" dirty="0"/>
              <a:t>Module 2:</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container locally</a:t>
            </a:r>
            <a:br>
              <a:rPr lang="en-US" sz="2000" dirty="0"/>
            </a:br>
            <a:r>
              <a:rPr lang="en-US" sz="2000" b="1" dirty="0"/>
              <a:t>Module 4:</a:t>
            </a:r>
            <a:r>
              <a:rPr lang="en-US" sz="2000" dirty="0"/>
              <a:t> Introduction to Azure Kubernetes Service</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a:t>Module 5:</a:t>
            </a:r>
            <a:r>
              <a:rPr lang="en-US" sz="2000">
                <a:solidFill>
                  <a:srgbClr val="000000"/>
                </a:solidFill>
                <a:ea typeface="Times New Roman" panose="02020603050405020304" pitchFamily="18" charset="0"/>
                <a:cs typeface="Times New Roman" panose="02020603050405020304" pitchFamily="18" charset="0"/>
              </a:rPr>
              <a:t> Review </a:t>
            </a:r>
            <a:r>
              <a:rPr lang="en-US" sz="2000" dirty="0">
                <a:solidFill>
                  <a:srgbClr val="000000"/>
                </a:solidFill>
                <a:ea typeface="Times New Roman" panose="02020603050405020304" pitchFamily="18" charset="0"/>
                <a:cs typeface="Times New Roman" panose="02020603050405020304" pitchFamily="18" charset="0"/>
              </a:rPr>
              <a:t>of </a:t>
            </a:r>
            <a:r>
              <a:rPr lang="en-US" sz="2000" dirty="0"/>
              <a:t>OOC Kubernetes Architecture</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a:t>Module 1 - Introduction to Containers</a:t>
            </a:r>
            <a:br>
              <a:rPr lang="en-US" sz="4001"/>
            </a:br>
            <a:br>
              <a:rPr lang="en-US" sz="4001"/>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 the benefits of containers</a:t>
            </a:r>
          </a:p>
          <a:p>
            <a:pPr marL="342265" indent="-342265">
              <a:lnSpc>
                <a:spcPct val="100000"/>
              </a:lnSpc>
              <a:spcBef>
                <a:spcPts val="1200"/>
              </a:spcBef>
              <a:spcAft>
                <a:spcPts val="600"/>
              </a:spcAft>
            </a:pPr>
            <a:r>
              <a:rPr lang="en-US" dirty="0"/>
              <a:t>Learn what containers are</a:t>
            </a:r>
          </a:p>
          <a:p>
            <a:pPr marL="342265" indent="-342265">
              <a:lnSpc>
                <a:spcPct val="100000"/>
              </a:lnSpc>
              <a:spcBef>
                <a:spcPts val="1200"/>
              </a:spcBef>
              <a:spcAft>
                <a:spcPts val="600"/>
              </a:spcAft>
            </a:pPr>
            <a:r>
              <a:rPr lang="en-US" dirty="0"/>
              <a:t>Understand how container hosts run containers</a:t>
            </a:r>
          </a:p>
          <a:p>
            <a:pPr marL="342265" indent="-342265">
              <a:lnSpc>
                <a:spcPct val="100000"/>
              </a:lnSpc>
              <a:spcBef>
                <a:spcPts val="1200"/>
              </a:spcBef>
              <a:spcAft>
                <a:spcPts val="600"/>
              </a:spcAft>
            </a:pPr>
            <a:r>
              <a:rPr lang="en-US" dirty="0"/>
              <a:t>Understand how container images relate to containers</a:t>
            </a:r>
          </a:p>
          <a:p>
            <a:pPr marL="342265" indent="-342265">
              <a:lnSpc>
                <a:spcPct val="100000"/>
              </a:lnSpc>
              <a:spcBef>
                <a:spcPts val="1200"/>
              </a:spcBef>
              <a:spcAft>
                <a:spcPts val="600"/>
              </a:spcAft>
            </a:pPr>
            <a:r>
              <a:rPr lang="en-US" dirty="0"/>
              <a:t>Understand container registries</a:t>
            </a:r>
          </a:p>
        </p:txBody>
      </p:sp>
      <p:sp>
        <p:nvSpPr>
          <p:cNvPr id="2" name="Title 1"/>
          <p:cNvSpPr>
            <a:spLocks noGrp="1"/>
          </p:cNvSpPr>
          <p:nvPr>
            <p:ph type="title"/>
          </p:nvPr>
        </p:nvSpPr>
        <p:spPr/>
        <p:txBody>
          <a:bodyPr/>
          <a:lstStyle/>
          <a:p>
            <a:r>
              <a:rPr lang="en-US" dirty="0">
                <a:solidFill>
                  <a:schemeClr val="accent3"/>
                </a:solidFill>
              </a:rPr>
              <a:t>Module 1: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Why Containers?</a:t>
            </a:r>
          </a:p>
        </p:txBody>
      </p:sp>
      <p:sp>
        <p:nvSpPr>
          <p:cNvPr id="4" name="Text Placeholder 3"/>
          <p:cNvSpPr>
            <a:spLocks noGrp="1"/>
          </p:cNvSpPr>
          <p:nvPr>
            <p:ph type="body" sz="quarter" idx="10"/>
          </p:nvPr>
        </p:nvSpPr>
        <p:spPr>
          <a:xfrm>
            <a:off x="304909" y="1630171"/>
            <a:ext cx="10415227" cy="3619452"/>
          </a:xfrm>
        </p:spPr>
        <p:txBody>
          <a:bodyPr vert="horz" wrap="square" lIns="146303" tIns="91441" rIns="146303" bIns="91441" rtlCol="0" anchor="t">
            <a:spAutoFit/>
          </a:bodyPr>
          <a:lstStyle/>
          <a:p>
            <a:pPr marL="342265" indent="-342265"/>
            <a:r>
              <a:rPr lang="en-US" dirty="0"/>
              <a:t>Build any app in any language using any stack (OS)</a:t>
            </a:r>
          </a:p>
          <a:p>
            <a:pPr marL="342265" indent="-342265"/>
            <a:r>
              <a:rPr lang="en-US" dirty="0"/>
              <a:t>Containerized apps can run anywhere on anything</a:t>
            </a:r>
            <a:endParaRPr lang="en-US" dirty="0">
              <a:cs typeface="Segoe UI Light"/>
            </a:endParaRPr>
          </a:p>
          <a:p>
            <a:pPr marL="342265" lvl="0" indent="-342265" fontAlgn="base"/>
            <a:r>
              <a:rPr lang="en-US" dirty="0"/>
              <a:t>No more “It works on my machine…”</a:t>
            </a:r>
            <a:endParaRPr lang="en-US" dirty="0">
              <a:cs typeface="Segoe UI Light"/>
            </a:endParaRPr>
          </a:p>
          <a:p>
            <a:pPr marL="342265" indent="-342265"/>
            <a:r>
              <a:rPr lang="en-GB" dirty="0"/>
              <a:t>No more dependency daemons so Developers and System Admins unite </a:t>
            </a:r>
            <a:endParaRPr lang="en-US" dirty="0">
              <a:cs typeface="Segoe UI Light"/>
            </a:endParaRPr>
          </a:p>
          <a:p>
            <a:pPr marL="0" indent="0">
              <a:buNone/>
            </a:pPr>
            <a:endParaRPr lang="en-US" dirty="0">
              <a:cs typeface="Segoe UI Light"/>
            </a:endParaRPr>
          </a:p>
        </p:txBody>
      </p:sp>
      <p:pic>
        <p:nvPicPr>
          <p:cNvPr id="6" name="Picture 5"/>
          <p:cNvPicPr>
            <a:picLocks noChangeAspect="1"/>
          </p:cNvPicPr>
          <p:nvPr/>
        </p:nvPicPr>
        <p:blipFill>
          <a:blip r:embed="rId3"/>
          <a:stretch>
            <a:fillRect/>
          </a:stretch>
        </p:blipFill>
        <p:spPr>
          <a:xfrm>
            <a:off x="6904042" y="4106863"/>
            <a:ext cx="5400675" cy="2409824"/>
          </a:xfrm>
          <a:prstGeom prst="rect">
            <a:avLst/>
          </a:prstGeom>
        </p:spPr>
      </p:pic>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rgbClr val="0078D7"/>
                </a:solidFill>
              </a:rPr>
              <a:t>Container Vocabulary </a:t>
            </a:r>
          </a:p>
        </p:txBody>
      </p:sp>
      <p:sp>
        <p:nvSpPr>
          <p:cNvPr id="4" name="Text Placeholder 3"/>
          <p:cNvSpPr>
            <a:spLocks noGrp="1"/>
          </p:cNvSpPr>
          <p:nvPr>
            <p:ph type="body" sz="quarter" idx="10"/>
          </p:nvPr>
        </p:nvSpPr>
        <p:spPr>
          <a:xfrm>
            <a:off x="274642" y="1198370"/>
            <a:ext cx="11673518" cy="4862870"/>
          </a:xfrm>
        </p:spPr>
        <p:txBody>
          <a:bodyPr vert="horz" wrap="square" lIns="146304" tIns="91440" rIns="146304" bIns="91440" rtlCol="0" anchor="t">
            <a:spAutoFit/>
          </a:bodyPr>
          <a:lstStyle/>
          <a:p>
            <a:pPr marL="3112135" indent="-3112135">
              <a:lnSpc>
                <a:spcPct val="100000"/>
              </a:lnSpc>
              <a:spcBef>
                <a:spcPts val="600"/>
              </a:spcBef>
              <a:spcAft>
                <a:spcPts val="1800"/>
              </a:spcAft>
              <a:buNone/>
            </a:pPr>
            <a:r>
              <a:rPr lang="en-US" sz="2800" b="1" dirty="0"/>
              <a:t>Host</a:t>
            </a:r>
            <a:r>
              <a:rPr lang="en-US" sz="2800" dirty="0"/>
              <a:t>	A VM running a daemon (ex. Docker) to host a collection of containers</a:t>
            </a:r>
          </a:p>
          <a:p>
            <a:pPr marL="3112135" indent="-3112135">
              <a:lnSpc>
                <a:spcPct val="100000"/>
              </a:lnSpc>
              <a:spcBef>
                <a:spcPts val="600"/>
              </a:spcBef>
              <a:spcAft>
                <a:spcPts val="1800"/>
              </a:spcAft>
              <a:buNone/>
            </a:pPr>
            <a:r>
              <a:rPr lang="en-US" sz="2800" b="1" dirty="0"/>
              <a:t>Client</a:t>
            </a:r>
            <a:r>
              <a:rPr lang="en-US" sz="2800" dirty="0"/>
              <a:t>	Where container commands (ex. Azure CLI) are executed</a:t>
            </a:r>
            <a:endParaRPr lang="en-US" sz="2800" baseline="30000" dirty="0">
              <a:cs typeface="Segoe UI Light"/>
            </a:endParaRPr>
          </a:p>
          <a:p>
            <a:pPr marL="3112135" indent="-3112135">
              <a:lnSpc>
                <a:spcPct val="100000"/>
              </a:lnSpc>
              <a:spcBef>
                <a:spcPts val="600"/>
              </a:spcBef>
              <a:spcAft>
                <a:spcPts val="1800"/>
              </a:spcAft>
              <a:buNone/>
            </a:pPr>
            <a:r>
              <a:rPr lang="en-US" sz="2800" b="1" dirty="0"/>
              <a:t>Image </a:t>
            </a:r>
            <a:r>
              <a:rPr lang="en-US" sz="2800" dirty="0"/>
              <a:t>	An </a:t>
            </a:r>
            <a:r>
              <a:rPr lang="en-US" sz="2800" i="1" dirty="0"/>
              <a:t>ordered collection of filesystems (layers) </a:t>
            </a:r>
            <a:r>
              <a:rPr lang="en-US" sz="2800" dirty="0"/>
              <a:t>to be used when instancing a container (more on this later)</a:t>
            </a:r>
            <a:r>
              <a:rPr lang="en-US" sz="2800" baseline="30000" dirty="0"/>
              <a:t> </a:t>
            </a:r>
            <a:endParaRPr lang="en-US" sz="2800" baseline="30000" dirty="0">
              <a:cs typeface="Segoe UI Light"/>
            </a:endParaRPr>
          </a:p>
          <a:p>
            <a:pPr marL="3112135" indent="-3112135">
              <a:lnSpc>
                <a:spcPct val="100000"/>
              </a:lnSpc>
              <a:spcBef>
                <a:spcPts val="600"/>
              </a:spcBef>
              <a:spcAft>
                <a:spcPts val="1800"/>
              </a:spcAft>
              <a:buNone/>
            </a:pPr>
            <a:r>
              <a:rPr lang="en-US" sz="2800" b="1" dirty="0"/>
              <a:t>Container </a:t>
            </a:r>
            <a:r>
              <a:rPr lang="en-US" sz="2800" dirty="0"/>
              <a:t>	A runtime instance of a container image</a:t>
            </a:r>
            <a:endParaRPr lang="en-US" sz="2800" dirty="0">
              <a:cs typeface="Segoe UI Light"/>
            </a:endParaRPr>
          </a:p>
          <a:p>
            <a:pPr marL="3112135" indent="-3112135">
              <a:lnSpc>
                <a:spcPct val="100000"/>
              </a:lnSpc>
              <a:spcBef>
                <a:spcPts val="600"/>
              </a:spcBef>
              <a:spcAft>
                <a:spcPts val="1800"/>
              </a:spcAft>
              <a:buNone/>
            </a:pPr>
            <a:r>
              <a:rPr lang="en-US" sz="2800" b="1" dirty="0"/>
              <a:t>Registry</a:t>
            </a:r>
            <a:r>
              <a:rPr lang="en-US" sz="2800" dirty="0"/>
              <a:t>	A collection of container images</a:t>
            </a:r>
            <a:endParaRPr lang="en-US" sz="2800" dirty="0">
              <a:cs typeface="Segoe UI Light"/>
            </a:endParaRPr>
          </a:p>
        </p:txBody>
      </p:sp>
    </p:spTree>
    <p:extLst>
      <p:ext uri="{BB962C8B-B14F-4D97-AF65-F5344CB8AC3E}">
        <p14:creationId xmlns:p14="http://schemas.microsoft.com/office/powerpoint/2010/main" val="1406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Challenges with Virtualization</a:t>
            </a:r>
            <a:endParaRPr lang="en-US" sz="4001">
              <a:solidFill>
                <a:schemeClr val="accent3"/>
              </a:solidFill>
            </a:endParaRPr>
          </a:p>
        </p:txBody>
      </p:sp>
      <p:pic>
        <p:nvPicPr>
          <p:cNvPr id="95" name="Picture 94"/>
          <p:cNvPicPr>
            <a:picLocks noChangeAspect="1"/>
          </p:cNvPicPr>
          <p:nvPr/>
        </p:nvPicPr>
        <p:blipFill>
          <a:blip r:embed="rId3"/>
          <a:stretch>
            <a:fillRect/>
          </a:stretch>
        </p:blipFill>
        <p:spPr>
          <a:xfrm>
            <a:off x="915463" y="1535556"/>
            <a:ext cx="10072742" cy="5085646"/>
          </a:xfrm>
          <a:prstGeom prst="rect">
            <a:avLst/>
          </a:prstGeom>
        </p:spPr>
      </p:pic>
      <p:pic>
        <p:nvPicPr>
          <p:cNvPr id="96" name="Picture 95"/>
          <p:cNvPicPr>
            <a:picLocks noChangeAspect="1"/>
          </p:cNvPicPr>
          <p:nvPr/>
        </p:nvPicPr>
        <p:blipFill>
          <a:blip r:embed="rId4"/>
          <a:stretch>
            <a:fillRect/>
          </a:stretch>
        </p:blipFill>
        <p:spPr>
          <a:xfrm>
            <a:off x="5951834" y="5916704"/>
            <a:ext cx="5538551" cy="817800"/>
          </a:xfrm>
          <a:prstGeom prst="rect">
            <a:avLst/>
          </a:prstGeom>
        </p:spPr>
      </p:pic>
    </p:spTree>
    <p:extLst>
      <p:ext uri="{BB962C8B-B14F-4D97-AF65-F5344CB8AC3E}">
        <p14:creationId xmlns:p14="http://schemas.microsoft.com/office/powerpoint/2010/main" val="17482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Virtual Machines versus Containers </a:t>
            </a:r>
            <a:endParaRPr lang="en-US" sz="4001">
              <a:solidFill>
                <a:schemeClr val="accent3"/>
              </a:solidFill>
            </a:endParaRPr>
          </a:p>
        </p:txBody>
      </p:sp>
      <p:sp>
        <p:nvSpPr>
          <p:cNvPr id="5" name="Text Placeholder 8"/>
          <p:cNvSpPr txBox="1">
            <a:spLocks/>
          </p:cNvSpPr>
          <p:nvPr/>
        </p:nvSpPr>
        <p:spPr>
          <a:xfrm>
            <a:off x="274642"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sp>
        <p:nvSpPr>
          <p:cNvPr id="6" name="Text Placeholder 9"/>
          <p:cNvSpPr txBox="1">
            <a:spLocks/>
          </p:cNvSpPr>
          <p:nvPr/>
        </p:nvSpPr>
        <p:spPr>
          <a:xfrm>
            <a:off x="6396746"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pic>
        <p:nvPicPr>
          <p:cNvPr id="1026" name="Picture 2" descr="For VMs, there are three base layers in the host server, from the bottom-up: infrastructure, Host Operating System and a Hypervisor and on top of all that each VM has its own OS and all necessary libraries.">
            <a:extLst>
              <a:ext uri="{FF2B5EF4-FFF2-40B4-BE49-F238E27FC236}">
                <a16:creationId xmlns:a16="http://schemas.microsoft.com/office/drawing/2014/main" id="{77966F2A-B3F0-42DC-B058-AB5F0A81F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78" y="2436888"/>
            <a:ext cx="361950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Docker, the host server only has the infrastructure and the OS and on top of that, the container engine, that keeps container isolated but sharing the base OS services.">
            <a:extLst>
              <a:ext uri="{FF2B5EF4-FFF2-40B4-BE49-F238E27FC236}">
                <a16:creationId xmlns:a16="http://schemas.microsoft.com/office/drawing/2014/main" id="{CCA36914-2CC9-4ECB-AF6A-7D43E14FD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56" y="2436888"/>
            <a:ext cx="4016327" cy="39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469</TotalTime>
  <Words>1685</Words>
  <Application>Microsoft Office PowerPoint</Application>
  <PresentationFormat>Custom</PresentationFormat>
  <Paragraphs>207</Paragraphs>
  <Slides>15</Slides>
  <Notes>15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 Light</vt:lpstr>
      <vt:lpstr>Consolas</vt:lpstr>
      <vt:lpstr>Segoe UI</vt:lpstr>
      <vt:lpstr>Segoe UI Light</vt:lpstr>
      <vt:lpstr>Symbol</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Module 4: Introduction to Azure Kubernetes Service  Day 2 Module 5: Review of OOC Kubernetes Architecture  Day 3 Module 5: Deploying the Application to AKS Module 6: Best Practices and Tips</vt:lpstr>
      <vt:lpstr>Module 1 - Introduction to Containers  </vt:lpstr>
      <vt:lpstr>Module 1: Objectives</vt:lpstr>
      <vt:lpstr>Why Containers?</vt:lpstr>
      <vt:lpstr>Container Vocabulary </vt:lpstr>
      <vt:lpstr>Challenges with Virtualization</vt:lpstr>
      <vt:lpstr>Virtual Machines versus Containers </vt:lpstr>
      <vt:lpstr>Virtual Machines vs. Containers</vt:lpstr>
      <vt:lpstr>Hosting Containers in Azure</vt:lpstr>
      <vt:lpstr>Container Images</vt:lpstr>
      <vt:lpstr>Image Tags</vt:lpstr>
      <vt:lpstr>Container Registry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14</cp:revision>
  <dcterms:modified xsi:type="dcterms:W3CDTF">2023-06-15T14:29:11Z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